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1" r:id="rId5"/>
    <p:sldId id="262" r:id="rId6"/>
    <p:sldId id="263" r:id="rId7"/>
    <p:sldId id="259" r:id="rId8"/>
    <p:sldId id="261" r:id="rId9"/>
    <p:sldId id="270" r:id="rId10"/>
    <p:sldId id="264" r:id="rId11"/>
    <p:sldId id="272" r:id="rId12"/>
    <p:sldId id="265" r:id="rId13"/>
    <p:sldId id="273" r:id="rId14"/>
    <p:sldId id="274" r:id="rId15"/>
    <p:sldId id="260" r:id="rId16"/>
    <p:sldId id="266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9A9A37-12FD-4869-ABC6-804F6B65E1A6}">
          <p14:sldIdLst>
            <p14:sldId id="256"/>
            <p14:sldId id="257"/>
            <p14:sldId id="258"/>
            <p14:sldId id="271"/>
            <p14:sldId id="262"/>
            <p14:sldId id="263"/>
            <p14:sldId id="259"/>
            <p14:sldId id="261"/>
            <p14:sldId id="270"/>
            <p14:sldId id="264"/>
            <p14:sldId id="272"/>
            <p14:sldId id="265"/>
            <p14:sldId id="273"/>
            <p14:sldId id="274"/>
            <p14:sldId id="260"/>
            <p14:sldId id="266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9533" autoAdjust="0"/>
  </p:normalViewPr>
  <p:slideViewPr>
    <p:cSldViewPr snapToGrid="0">
      <p:cViewPr varScale="1">
        <p:scale>
          <a:sx n="81" d="100"/>
          <a:sy n="81" d="100"/>
        </p:scale>
        <p:origin x="10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64237-B2A5-44A1-8BF7-2DA002D14EDD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0702D-0EF7-4B7F-BEBA-0FD97C3CB2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013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– numbers are unhelpful without training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702D-0EF7-4B7F-BEBA-0FD97C3CB2A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70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Volume of activation is particularly difficult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702D-0EF7-4B7F-BEBA-0FD97C3CB2A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57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using Mango</a:t>
            </a:r>
          </a:p>
          <a:p>
            <a:r>
              <a:rPr lang="en-US" dirty="0"/>
              <a:t>- The hope is that by providing both multiple views that give 3d information on where the activation is, it will hopefully be easier to identify where the activation is.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702D-0EF7-4B7F-BEBA-0FD97C3CB2A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944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QR Code allows shareability during conferences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also hopefully more durable than URLs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Shiny allows individual </a:t>
            </a:r>
            <a:r>
              <a:rPr lang="en-US" dirty="0" err="1"/>
              <a:t>interactability</a:t>
            </a:r>
            <a:r>
              <a:rPr lang="en-US" dirty="0"/>
              <a:t>, so that people can answer the questions that they’re interested in. It also helps them control what visualization features are most pressing for their question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702D-0EF7-4B7F-BEBA-0FD97C3CB2A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948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Motion hopefully gives more points of view of where the 3d thing is. And the variable opacity hopefully helps discern between cortical and </a:t>
            </a:r>
            <a:r>
              <a:rPr lang="en-US" dirty="0" err="1"/>
              <a:t>subcorticalactivation</a:t>
            </a:r>
            <a:r>
              <a:rPr lang="en-US" dirty="0"/>
              <a:t> better – perhaps it can also improve the sense of depth.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Unfortunately, this visualization doesn’t represent the subcortical regions such as the limbic areas like the hippocampus and thalamus.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also does not show the statistical values, but instead just a solid color, but this is more of my fault than Mango – Mango is able to do this, but I was not able to figure it out in time for the presentation.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702D-0EF7-4B7F-BEBA-0FD97C3CB2A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6142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confidence intervals are not shown for the estimates of activation because it is only ever in 2 or 3d. The hope is that with 4D, you can see the stability of the estimate through the range of colors (which are stand-ins for values) that the voxel runs through.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702D-0EF7-4B7F-BEBA-0FD97C3CB2A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99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exploded diagrams to parse out clusters of activity within a volume of activation better. Perhaps you might want to cluster together regions based on the stability of their estimates, or so-on.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0702D-0EF7-4B7F-BEBA-0FD97C3CB2A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11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FE36-F984-4AC4-B014-2C444B30C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0C621-E230-4708-91D9-6B6B1E77B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6570F-567B-4B0D-8D0B-1E38389A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9B7A8-9C33-4688-A8EA-DE950152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21FA0-BDA4-4AF1-B459-F4B63EEC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99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1FBF-FF1E-46E1-83C0-0A3FFB8B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5258F-3645-4406-89BF-EB844556D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09B85-FAA0-499A-B3AA-77A1441B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F277E-B6C9-4E42-848A-E4369D96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DDF0F-EFE1-4A03-A912-1446E5C3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60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79C4A-7DD4-499D-9FF7-7D23636DE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E18FA-B817-4F88-AF4C-4715971D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AE4AC-9B28-4AA0-A478-5B4C7FF1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EBC69-E8F4-4972-A4D2-985DF0F7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EE4BD-4FF4-4965-B881-E7F84C1C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49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7FB4-F4F8-4D9C-924E-419C3AAA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870A-3835-4EEB-B8E7-28B30463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B149D-2BEE-4606-85ED-23744C31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BA5D6-2F61-47A1-B032-94090F50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6AED0-6D36-49D7-A2A6-BE7AEC54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33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0281-5D81-4F33-BF66-F88575D2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20DB2-FD24-4010-9066-F8425D815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95B94-8C07-4F77-94F6-3E0241C5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D91F-3CD2-4A48-9D33-DC6403F2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B2B9B-11B9-4CC7-900B-ED5F5C10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69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5B87-6E2B-46DC-BEF8-45E88FDE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161F-8DED-4E32-8886-19699132F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2BE90-0220-4DF7-BFB2-79FBE245F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D04B4-34BE-4897-B90D-978352EA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6256E-BAF9-4F27-99B0-56AE3800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8F473-0E15-4209-B2D6-4183D1D9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06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4475-DA25-4EB6-B3A7-FB93FAF2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9D2A1-2657-47BC-B795-C06B59967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2FD37-F5BA-4597-A97E-B6FF5A9D7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4979C-8A50-4A9F-B24E-CAB492E1C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8CD98-1484-4B76-9980-551F3BC73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88C40-7F5F-45F6-B622-CB72886F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4FB1F-7159-423E-9B68-2FE87D416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5ABEC-A64E-499B-9396-110EEC63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1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0BB-AC8B-4BBA-8A54-2BE2B564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B89A5-ABB4-45ED-A943-F3620E0AB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C8CFF-1E3B-4A86-A243-BC425C386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69E2B-54C4-4DE1-BCB1-CA2ADB741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55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8F01F-A407-4B02-8B5B-795AA103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9445C-BCF7-4411-8505-7D9C0574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DDC5F-442B-4FDA-AD2B-331D500C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58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1A1D-AD23-4BA7-B584-FAD1F243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FC7B-D3D3-45E8-A229-216ED1E5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9671D-5D7E-4D97-9C58-22B1B09CE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5D639-93F3-43EB-BD8D-3FD7AF90C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4C714-FC1C-44FF-87E1-75EA56BE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5B6CD-2508-40EE-8343-BE08C556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045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C050-0FCA-42E0-BF24-0A4D87C0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B14CC-D2BC-430C-8DB4-EAC48AE90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41852-F889-4E2F-B590-4C70D8673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B675A-4585-4D2A-89BB-06C859AB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1B96A-0868-4A7F-AC46-90093049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237A2-0C2F-4AB5-8221-99B56B59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896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3BB3B2-4EE7-47AB-A9A6-96F170A05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FB645-39C8-44E2-96E2-2FDB244C2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DE0E0-9163-4047-8E5B-993BAD65E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136FF-3B0C-4581-857F-97766F68D2E2}" type="datetimeFigureOut">
              <a:rPr lang="en-CA" smtClean="0"/>
              <a:t>17/10/2021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EABA-2EA6-4471-83FF-B7F0B1236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205EF-3283-4E9F-8200-1B9B8A886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DBD94-9C25-4C50-B5EB-737636E7D5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221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pages/computer-exploded-view-ibm-intellistation-z-pro-type-6866" TargetMode="External"/><Relationship Id="rId2" Type="http://schemas.openxmlformats.org/officeDocument/2006/relationships/hyperlink" Target="https://doi.org/10.1037/a003724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neuroimage.2021.118211" TargetMode="External"/><Relationship Id="rId5" Type="http://schemas.openxmlformats.org/officeDocument/2006/relationships/hyperlink" Target="https://doi.org/10.1016/j.neuroimage.2021.118178" TargetMode="External"/><Relationship Id="rId4" Type="http://schemas.openxmlformats.org/officeDocument/2006/relationships/hyperlink" Target="https://doi.org/10.1016/j.neuropsychologia.2014.10.04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C66E-C036-40D4-8D3C-A8146616E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6600" dirty="0">
                <a:highlight>
                  <a:scrgbClr r="0" g="0" b="0">
                    <a:alpha val="0"/>
                  </a:scrgbClr>
                </a:highlight>
              </a:rPr>
              <a:t>Visualizing Brain Activity</a:t>
            </a:r>
            <a:br>
              <a:rPr lang="en-CA" sz="6600" dirty="0">
                <a:highlight>
                  <a:scrgbClr r="0" g="0" b="0">
                    <a:alpha val="0"/>
                  </a:scrgbClr>
                </a:highlight>
              </a:rPr>
            </a:br>
            <a:r>
              <a:rPr lang="en-CA" sz="4000" dirty="0"/>
              <a:t>Where and How Much for Simple Contrasts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97A5E-9A7C-4AFA-87D8-5B334A2B8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/>
            <a:endParaRPr lang="en-CA" sz="2400" dirty="0">
              <a:solidFill>
                <a:srgbClr val="663300"/>
              </a:solidFill>
            </a:endParaRPr>
          </a:p>
          <a:p>
            <a:pPr lvl="0" algn="ctr"/>
            <a:r>
              <a:rPr lang="en-CA" sz="2400" dirty="0">
                <a:solidFill>
                  <a:srgbClr val="663300"/>
                </a:solidFill>
              </a:rPr>
              <a:t>PSYC6135</a:t>
            </a:r>
          </a:p>
          <a:p>
            <a:pPr lvl="0" algn="ctr"/>
            <a:r>
              <a:rPr lang="en-CA" sz="2400" dirty="0">
                <a:solidFill>
                  <a:srgbClr val="663300"/>
                </a:solidFill>
              </a:rPr>
              <a:t>Michael Truong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5133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</a:t>
            </a:r>
            <a:endParaRPr lang="en-CA" dirty="0"/>
          </a:p>
        </p:txBody>
      </p:sp>
      <p:pic>
        <p:nvPicPr>
          <p:cNvPr id="3" name="Content Placeholder 2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6F2222CB-D944-498D-B04F-8903B4C0F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06" y="1757063"/>
            <a:ext cx="2095983" cy="2046632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93CF8E03-F7FF-48EE-B4D7-5D7566D48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55" y="1466093"/>
            <a:ext cx="3704762" cy="2628571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D645547E-595E-4EA3-AE0D-F425ECA7D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04" y="1810935"/>
            <a:ext cx="2107439" cy="2093019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D3044DD5-C66A-4AB0-BB1D-2E43333FC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49" y="4399856"/>
            <a:ext cx="2107440" cy="2093019"/>
          </a:xfrm>
          <a:prstGeom prst="rect">
            <a:avLst/>
          </a:prstGeom>
        </p:spPr>
      </p:pic>
      <p:pic>
        <p:nvPicPr>
          <p:cNvPr id="13" name="Picture 12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63410BC4-4C8E-44D6-B507-39954CCDB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40" y="4408765"/>
            <a:ext cx="1854592" cy="2148126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2B4F675E-6F59-4B4F-A918-E023BAEA8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04" y="4399856"/>
            <a:ext cx="2095982" cy="204663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9EDD95-F0DE-4177-B254-FB4B88EDCF3A}"/>
              </a:ext>
            </a:extLst>
          </p:cNvPr>
          <p:cNvCxnSpPr>
            <a:cxnSpLocks/>
          </p:cNvCxnSpPr>
          <p:nvPr/>
        </p:nvCxnSpPr>
        <p:spPr>
          <a:xfrm>
            <a:off x="4359907" y="2780378"/>
            <a:ext cx="63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D7A19F-F2A3-4CB0-AAE8-45465C791E20}"/>
              </a:ext>
            </a:extLst>
          </p:cNvPr>
          <p:cNvCxnSpPr/>
          <p:nvPr/>
        </p:nvCxnSpPr>
        <p:spPr>
          <a:xfrm>
            <a:off x="8754069" y="2857444"/>
            <a:ext cx="63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DCA9F9-A1BE-46C0-B2F6-F70CC5EF7AA7}"/>
              </a:ext>
            </a:extLst>
          </p:cNvPr>
          <p:cNvCxnSpPr/>
          <p:nvPr/>
        </p:nvCxnSpPr>
        <p:spPr>
          <a:xfrm>
            <a:off x="4435167" y="5482828"/>
            <a:ext cx="63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8E1542-DD15-4C78-A922-821854B1087B}"/>
              </a:ext>
            </a:extLst>
          </p:cNvPr>
          <p:cNvCxnSpPr/>
          <p:nvPr/>
        </p:nvCxnSpPr>
        <p:spPr>
          <a:xfrm>
            <a:off x="8754069" y="5512705"/>
            <a:ext cx="63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367672-97EC-4EAE-B53F-DC8328859213}"/>
              </a:ext>
            </a:extLst>
          </p:cNvPr>
          <p:cNvSpPr txBox="1"/>
          <p:nvPr/>
        </p:nvSpPr>
        <p:spPr>
          <a:xfrm>
            <a:off x="573024" y="2411046"/>
            <a:ext cx="13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Encoding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FEF15-4430-4907-80F1-52BB42A473F7}"/>
              </a:ext>
            </a:extLst>
          </p:cNvPr>
          <p:cNvSpPr txBox="1"/>
          <p:nvPr/>
        </p:nvSpPr>
        <p:spPr>
          <a:xfrm>
            <a:off x="573024" y="5205984"/>
            <a:ext cx="104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Retrieval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2B8D87-DEA1-444F-8EC6-C482FF672D77}"/>
              </a:ext>
            </a:extLst>
          </p:cNvPr>
          <p:cNvSpPr txBox="1"/>
          <p:nvPr/>
        </p:nvSpPr>
        <p:spPr>
          <a:xfrm>
            <a:off x="7179013" y="945701"/>
            <a:ext cx="501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using Mango software and </a:t>
            </a:r>
            <a:r>
              <a:rPr lang="en-US" dirty="0" err="1"/>
              <a:t>qrCode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package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814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</a:rPr>
              <a:t>Illustration: Variable Opacity and Motion</a:t>
            </a:r>
            <a:endParaRPr lang="en-CA" dirty="0"/>
          </a:p>
        </p:txBody>
      </p:sp>
      <p:pic>
        <p:nvPicPr>
          <p:cNvPr id="3" name="Content Placeholder 2" descr="A picture containing indoor&#10;&#10;Description automatically generated">
            <a:extLst>
              <a:ext uri="{FF2B5EF4-FFF2-40B4-BE49-F238E27FC236}">
                <a16:creationId xmlns:a16="http://schemas.microsoft.com/office/drawing/2014/main" id="{EA342308-102C-4F6F-B182-30DA6D0AE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68" y="1825625"/>
            <a:ext cx="445626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8B15F-2A7C-4B5E-AE72-7A8E54F214EE}"/>
              </a:ext>
            </a:extLst>
          </p:cNvPr>
          <p:cNvSpPr txBox="1"/>
          <p:nvPr/>
        </p:nvSpPr>
        <p:spPr>
          <a:xfrm>
            <a:off x="10116766" y="6488668"/>
            <a:ext cx="207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using Mango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465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</a:rPr>
              <a:t>Illustration: Confidence Intervals via Color</a:t>
            </a:r>
            <a:endParaRPr lang="en-CA" dirty="0"/>
          </a:p>
        </p:txBody>
      </p:sp>
      <p:pic>
        <p:nvPicPr>
          <p:cNvPr id="3" name="Content Placeholder 2" descr="Shape, square&#10;&#10;Description automatically generated">
            <a:extLst>
              <a:ext uri="{FF2B5EF4-FFF2-40B4-BE49-F238E27FC236}">
                <a16:creationId xmlns:a16="http://schemas.microsoft.com/office/drawing/2014/main" id="{695260B4-A4CA-4977-AA9F-51AD9C3FC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1427"/>
            <a:ext cx="4351338" cy="4351338"/>
          </a:xfrm>
        </p:spPr>
      </p:pic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6BA92093-67F6-437A-B4DD-BC9F28071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3" y="1699527"/>
            <a:ext cx="4313237" cy="4313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AEF7C9-A1C7-46FB-8302-02EEDA07D102}"/>
              </a:ext>
            </a:extLst>
          </p:cNvPr>
          <p:cNvSpPr txBox="1"/>
          <p:nvPr/>
        </p:nvSpPr>
        <p:spPr>
          <a:xfrm>
            <a:off x="7328170" y="6426741"/>
            <a:ext cx="495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using </a:t>
            </a:r>
            <a:r>
              <a:rPr lang="en-US" dirty="0" err="1"/>
              <a:t>ggAnimate</a:t>
            </a:r>
            <a:r>
              <a:rPr lang="en-US" dirty="0"/>
              <a:t> and </a:t>
            </a:r>
            <a:r>
              <a:rPr lang="en-US" dirty="0" err="1"/>
              <a:t>colorspace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packages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026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</a:rPr>
              <a:t>Illustration: Exploded Diagrams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FD4EBE-0DEE-454F-8BFD-55F730822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32003" y="1825625"/>
            <a:ext cx="7127994" cy="43513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D6D47D-1088-4231-94E7-290296CEEEF9}"/>
              </a:ext>
            </a:extLst>
          </p:cNvPr>
          <p:cNvSpPr txBox="1"/>
          <p:nvPr/>
        </p:nvSpPr>
        <p:spPr>
          <a:xfrm>
            <a:off x="6348099" y="6627505"/>
            <a:ext cx="5892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From https://www.ibm.com/support/pages/computer-exploded-view-ibm-intellistation-z-pro-type-6866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156665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FA14-664A-4A0E-8336-DC63369C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</a:rPr>
              <a:t>Summary of Proposed Innovations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6302B-6664-4F21-80DD-6FFDD3C79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CA" dirty="0">
                <a:latin typeface="Liberation Sans"/>
              </a:rPr>
              <a:t>Static</a:t>
            </a:r>
          </a:p>
          <a:p>
            <a:pPr lvl="1" hangingPunct="0">
              <a:lnSpc>
                <a:spcPct val="70000"/>
              </a:lnSpc>
              <a:spcBef>
                <a:spcPts val="1414"/>
              </a:spcBef>
            </a:pPr>
            <a:r>
              <a:rPr lang="en-CA" sz="2800" dirty="0">
                <a:latin typeface="Liberation Sans"/>
              </a:rPr>
              <a:t>Volumes of activation</a:t>
            </a:r>
          </a:p>
          <a:p>
            <a:pPr lvl="0">
              <a:lnSpc>
                <a:spcPct val="80000"/>
              </a:lnSpc>
            </a:pPr>
            <a:r>
              <a:rPr lang="en-CA" dirty="0">
                <a:latin typeface="Liberation Sans"/>
              </a:rPr>
              <a:t>Animated</a:t>
            </a:r>
          </a:p>
          <a:p>
            <a:pPr lvl="1" hangingPunct="0">
              <a:lnSpc>
                <a:spcPct val="70000"/>
              </a:lnSpc>
              <a:spcBef>
                <a:spcPts val="1414"/>
              </a:spcBef>
            </a:pPr>
            <a:r>
              <a:rPr lang="en-CA" sz="2800" dirty="0">
                <a:latin typeface="Liberation Sans"/>
              </a:rPr>
              <a:t>Interactivity</a:t>
            </a:r>
          </a:p>
          <a:p>
            <a:pPr lvl="1" hangingPunct="0">
              <a:lnSpc>
                <a:spcPct val="70000"/>
              </a:lnSpc>
              <a:spcBef>
                <a:spcPts val="1414"/>
              </a:spcBef>
            </a:pPr>
            <a:r>
              <a:rPr lang="en-CA" sz="2800" dirty="0">
                <a:latin typeface="Liberation Sans"/>
              </a:rPr>
              <a:t>Shareability</a:t>
            </a:r>
          </a:p>
          <a:p>
            <a:pPr lvl="1" hangingPunct="0">
              <a:lnSpc>
                <a:spcPct val="70000"/>
              </a:lnSpc>
              <a:spcBef>
                <a:spcPts val="1414"/>
              </a:spcBef>
            </a:pPr>
            <a:r>
              <a:rPr lang="en-CA" sz="2800" dirty="0">
                <a:latin typeface="Liberation Sans"/>
              </a:rPr>
              <a:t>Estimate stability</a:t>
            </a:r>
          </a:p>
          <a:p>
            <a:pPr lvl="1" hangingPunct="0">
              <a:lnSpc>
                <a:spcPct val="70000"/>
              </a:lnSpc>
              <a:spcBef>
                <a:spcPts val="1414"/>
              </a:spcBef>
            </a:pPr>
            <a:r>
              <a:rPr lang="en-CA" sz="2800" dirty="0">
                <a:latin typeface="Liberation Sans"/>
              </a:rPr>
              <a:t>Within volume clustering</a:t>
            </a:r>
          </a:p>
          <a:p>
            <a:pPr hangingPunct="0">
              <a:lnSpc>
                <a:spcPct val="70000"/>
              </a:lnSpc>
              <a:spcBef>
                <a:spcPts val="1414"/>
              </a:spcBef>
            </a:pPr>
            <a:endParaRPr lang="en-CA" sz="3200" dirty="0">
              <a:latin typeface="Liberation Sans"/>
            </a:endParaRPr>
          </a:p>
          <a:p>
            <a:endParaRPr lang="en-CA" sz="3600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415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BC5B-6939-4C96-A61E-54EC3362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benchmark my proposed solution?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6311A-1FFD-4A93-AE82-451515181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894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</a:rPr>
              <a:t>Experimental Comparison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A735E-8237-443B-83B9-E1E9708A4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CA" dirty="0"/>
              <a:t>Area identification</a:t>
            </a:r>
          </a:p>
          <a:p>
            <a:pPr lvl="1">
              <a:lnSpc>
                <a:spcPct val="80000"/>
              </a:lnSpc>
            </a:pPr>
            <a:r>
              <a:rPr lang="en-CA" sz="2800" dirty="0"/>
              <a:t>Speed</a:t>
            </a:r>
          </a:p>
          <a:p>
            <a:pPr lvl="1">
              <a:lnSpc>
                <a:spcPct val="80000"/>
              </a:lnSpc>
            </a:pPr>
            <a:r>
              <a:rPr lang="en-CA" sz="2800" dirty="0"/>
              <a:t>Accuracy</a:t>
            </a:r>
          </a:p>
          <a:p>
            <a:pPr>
              <a:lnSpc>
                <a:spcPct val="80000"/>
              </a:lnSpc>
            </a:pPr>
            <a:r>
              <a:rPr lang="en-CA" dirty="0"/>
              <a:t>Is DV different while seeing image? With delay?</a:t>
            </a:r>
          </a:p>
          <a:p>
            <a:pPr>
              <a:lnSpc>
                <a:spcPct val="80000"/>
              </a:lnSpc>
            </a:pPr>
            <a:r>
              <a:rPr lang="en-CA" dirty="0"/>
              <a:t>Which is better, phenomenologically?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87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BC5B-6939-4C96-A61E-54EC3362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6311A-1FFD-4A93-AE82-451515181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79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</a:rPr>
              <a:t>Summary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A735E-8237-443B-83B9-E1E9708A4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visualizations are impoverished and difficult to imagine</a:t>
            </a:r>
          </a:p>
          <a:p>
            <a:r>
              <a:rPr lang="en-US" dirty="0"/>
              <a:t>Tackled here using 3D/4D approaches</a:t>
            </a:r>
          </a:p>
          <a:p>
            <a:r>
              <a:rPr lang="en-US" dirty="0"/>
              <a:t>Experimental comparison via area identification task</a:t>
            </a:r>
          </a:p>
          <a:p>
            <a:r>
              <a:rPr lang="en-US" dirty="0"/>
              <a:t>Are the benefits enough to outweigh 3D/4D’s drawbacks?</a:t>
            </a:r>
          </a:p>
          <a:p>
            <a:pPr marL="0" indent="0">
              <a:buNone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248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</a:rPr>
              <a:t>References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A735E-8237-443B-83B9-E1E9708A4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>
                <a:effectLst/>
              </a:rPr>
              <a:t>Anderson, J. A. E., Campbell, K. L., Amer, T., Grady, C. L., &amp; Hasher, L. (2014). Timing is everything: Age differences in the cognitive control network are modulated by time of day. </a:t>
            </a:r>
            <a:r>
              <a:rPr lang="en-CA" i="1" dirty="0">
                <a:effectLst/>
              </a:rPr>
              <a:t>Psychology and Aging</a:t>
            </a:r>
            <a:r>
              <a:rPr lang="en-CA" dirty="0">
                <a:effectLst/>
              </a:rPr>
              <a:t>, </a:t>
            </a:r>
            <a:r>
              <a:rPr lang="en-CA" i="1" dirty="0">
                <a:effectLst/>
              </a:rPr>
              <a:t>29</a:t>
            </a:r>
            <a:r>
              <a:rPr lang="en-CA" dirty="0">
                <a:effectLst/>
              </a:rPr>
              <a:t>(3), 648–657. </a:t>
            </a:r>
            <a:r>
              <a:rPr lang="en-CA" dirty="0">
                <a:effectLst/>
                <a:hlinkClick r:id="rId2"/>
              </a:rPr>
              <a:t>https://doi.org/10.1037/a0037243</a:t>
            </a:r>
            <a:endParaRPr lang="en-CA" dirty="0">
              <a:effectLst/>
            </a:endParaRPr>
          </a:p>
          <a:p>
            <a:r>
              <a:rPr lang="en-US" i="1" dirty="0">
                <a:effectLst/>
              </a:rPr>
              <a:t>Computer exploded view—IBM </a:t>
            </a:r>
            <a:r>
              <a:rPr lang="en-US" i="1" dirty="0" err="1">
                <a:effectLst/>
              </a:rPr>
              <a:t>IntelliStation</a:t>
            </a:r>
            <a:r>
              <a:rPr lang="en-US" i="1" dirty="0">
                <a:effectLst/>
              </a:rPr>
              <a:t> Z Pro (Type 6866)</a:t>
            </a:r>
            <a:r>
              <a:rPr lang="en-US" dirty="0">
                <a:effectLst/>
              </a:rPr>
              <a:t>. (2001, December 20). [CT741]. </a:t>
            </a:r>
            <a:r>
              <a:rPr lang="en-US" dirty="0">
                <a:effectLst/>
                <a:hlinkClick r:id="rId3"/>
              </a:rPr>
              <a:t>https://www.ibm.com/support/pages/computer-exploded-view-ibm-intellistation-z-pro-type-6866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Grady, C. L., </a:t>
            </a:r>
            <a:r>
              <a:rPr lang="en-CA" dirty="0" err="1">
                <a:effectLst/>
              </a:rPr>
              <a:t>Luk</a:t>
            </a:r>
            <a:r>
              <a:rPr lang="en-CA" dirty="0">
                <a:effectLst/>
              </a:rPr>
              <a:t>, G., Craik, F. I. M., &amp; Bialystok, E. (2015). Brain Network Activity in Monolingual and Bilingual Older Adults. </a:t>
            </a:r>
            <a:r>
              <a:rPr lang="en-CA" i="1" dirty="0" err="1">
                <a:effectLst/>
              </a:rPr>
              <a:t>Neuropsychologia</a:t>
            </a:r>
            <a:r>
              <a:rPr lang="en-CA" dirty="0">
                <a:effectLst/>
              </a:rPr>
              <a:t>, </a:t>
            </a:r>
            <a:r>
              <a:rPr lang="en-CA" i="1" dirty="0">
                <a:effectLst/>
              </a:rPr>
              <a:t>66</a:t>
            </a:r>
            <a:r>
              <a:rPr lang="en-CA" dirty="0">
                <a:effectLst/>
              </a:rPr>
              <a:t>, 170–181. </a:t>
            </a:r>
            <a:r>
              <a:rPr lang="en-CA" dirty="0">
                <a:effectLst/>
                <a:hlinkClick r:id="rId4"/>
              </a:rPr>
              <a:t>https://doi.org/10.1016/j.neuropsychologia.2014.10.042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Hofstetter, S., &amp; Dumoulin, S. O. (2021). Tuned neural responses to haptic numerosity in the putamen. </a:t>
            </a:r>
            <a:r>
              <a:rPr lang="en-CA" i="1" dirty="0" err="1">
                <a:effectLst/>
              </a:rPr>
              <a:t>NeuroImage</a:t>
            </a:r>
            <a:r>
              <a:rPr lang="en-CA" dirty="0">
                <a:effectLst/>
              </a:rPr>
              <a:t>, </a:t>
            </a:r>
            <a:r>
              <a:rPr lang="en-CA" i="1" dirty="0">
                <a:effectLst/>
              </a:rPr>
              <a:t>238</a:t>
            </a:r>
            <a:r>
              <a:rPr lang="en-CA" dirty="0">
                <a:effectLst/>
              </a:rPr>
              <a:t>, 118178. </a:t>
            </a:r>
            <a:r>
              <a:rPr lang="en-CA" dirty="0">
                <a:effectLst/>
                <a:hlinkClick r:id="rId5"/>
              </a:rPr>
              <a:t>https://doi.org/10.1016/j.neuroimage.2021.118178</a:t>
            </a:r>
            <a:endParaRPr lang="en-CA" dirty="0">
              <a:effectLst/>
            </a:endParaRPr>
          </a:p>
          <a:p>
            <a:r>
              <a:rPr lang="en-CA" dirty="0" err="1">
                <a:effectLst/>
              </a:rPr>
              <a:t>Sellitto</a:t>
            </a:r>
            <a:r>
              <a:rPr lang="en-CA" dirty="0">
                <a:effectLst/>
              </a:rPr>
              <a:t>, M., </a:t>
            </a:r>
            <a:r>
              <a:rPr lang="en-CA" dirty="0" err="1">
                <a:effectLst/>
              </a:rPr>
              <a:t>Neufang</a:t>
            </a:r>
            <a:r>
              <a:rPr lang="en-CA" dirty="0">
                <a:effectLst/>
              </a:rPr>
              <a:t>, S., </a:t>
            </a:r>
            <a:r>
              <a:rPr lang="en-CA" dirty="0" err="1">
                <a:effectLst/>
              </a:rPr>
              <a:t>Schweda</a:t>
            </a:r>
            <a:r>
              <a:rPr lang="en-CA" dirty="0">
                <a:effectLst/>
              </a:rPr>
              <a:t>, A., Weber, B., &amp; </a:t>
            </a:r>
            <a:r>
              <a:rPr lang="en-CA" dirty="0" err="1">
                <a:effectLst/>
              </a:rPr>
              <a:t>Kalenscher</a:t>
            </a:r>
            <a:r>
              <a:rPr lang="en-CA" dirty="0">
                <a:effectLst/>
              </a:rPr>
              <a:t>, T. (2021). Arbitration between insula and temporoparietal junction subserves framing-induced boosts in generosity during social discounting. </a:t>
            </a:r>
            <a:r>
              <a:rPr lang="en-CA" i="1" dirty="0" err="1">
                <a:effectLst/>
              </a:rPr>
              <a:t>NeuroImage</a:t>
            </a:r>
            <a:r>
              <a:rPr lang="en-CA" dirty="0">
                <a:effectLst/>
              </a:rPr>
              <a:t>, </a:t>
            </a:r>
            <a:r>
              <a:rPr lang="en-CA" i="1" dirty="0">
                <a:effectLst/>
              </a:rPr>
              <a:t>238</a:t>
            </a:r>
            <a:r>
              <a:rPr lang="en-CA" dirty="0">
                <a:effectLst/>
              </a:rPr>
              <a:t>, 118211. </a:t>
            </a:r>
            <a:r>
              <a:rPr lang="en-CA" dirty="0">
                <a:effectLst/>
                <a:hlinkClick r:id="rId6"/>
              </a:rPr>
              <a:t>https://doi.org/10.1016/j.neuroimage.2021.118211</a:t>
            </a:r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304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0BA2-705D-4B20-B171-8B6F59C8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F3E7-D9C5-47DE-A5C0-E0F8159AF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CA" dirty="0"/>
              <a:t>What is the problem?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CA" dirty="0"/>
              <a:t>How can we try to solve this problem?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CA" dirty="0"/>
              <a:t>How can we test our solution to this problem?</a:t>
            </a:r>
          </a:p>
        </p:txBody>
      </p:sp>
    </p:spTree>
    <p:extLst>
      <p:ext uri="{BB962C8B-B14F-4D97-AF65-F5344CB8AC3E}">
        <p14:creationId xmlns:p14="http://schemas.microsoft.com/office/powerpoint/2010/main" val="2208968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6F0F5A-70DB-4B81-BD41-01024FEB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problem?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87918-CDFF-4A2A-AFED-EE4E3B836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80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C76E2-FA0E-404A-B098-411ECC30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Shown - 1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11EC7D-CBF9-48B7-8253-70E1B971C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660" y="1591221"/>
            <a:ext cx="46410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D4E54-8348-4B53-8B5E-920E36729E2B}"/>
              </a:ext>
            </a:extLst>
          </p:cNvPr>
          <p:cNvSpPr txBox="1"/>
          <p:nvPr/>
        </p:nvSpPr>
        <p:spPr>
          <a:xfrm>
            <a:off x="1160060" y="6123543"/>
            <a:ext cx="393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Neuroimage 2021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D70BA-6D0B-4EB1-A1ED-69F303D8A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32" y="2073485"/>
            <a:ext cx="6796641" cy="3226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0D3B1-594A-41BE-B3A4-4D8C54CA8AB0}"/>
              </a:ext>
            </a:extLst>
          </p:cNvPr>
          <p:cNvSpPr txBox="1"/>
          <p:nvPr/>
        </p:nvSpPr>
        <p:spPr>
          <a:xfrm>
            <a:off x="7590430" y="5938877"/>
            <a:ext cx="393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Neuroimage 2021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608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Shown - 2</a:t>
            </a:r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599896-6D6F-449C-AF98-0A0AB0BAE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36849"/>
            <a:ext cx="6184346" cy="239730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2FE3CB-F3E7-4718-B9E5-4C9769222188}"/>
              </a:ext>
            </a:extLst>
          </p:cNvPr>
          <p:cNvSpPr txBox="1"/>
          <p:nvPr/>
        </p:nvSpPr>
        <p:spPr>
          <a:xfrm>
            <a:off x="2340409" y="5516709"/>
            <a:ext cx="3179928" cy="3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Psychology and Aging 2014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CB731-F302-406D-8289-000E5D94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5" y="1690688"/>
            <a:ext cx="4051673" cy="45518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DDF4C8-9453-4A0C-8937-9B3BA5C621D4}"/>
              </a:ext>
            </a:extLst>
          </p:cNvPr>
          <p:cNvSpPr txBox="1"/>
          <p:nvPr/>
        </p:nvSpPr>
        <p:spPr>
          <a:xfrm>
            <a:off x="8666328" y="6308209"/>
            <a:ext cx="268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Neuropsychologia</a:t>
            </a:r>
            <a:r>
              <a:rPr lang="en-US" dirty="0"/>
              <a:t> 2016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392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Written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1A735E-8237-443B-83B9-E1E9708A4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of activation?</a:t>
            </a:r>
          </a:p>
          <a:p>
            <a:r>
              <a:rPr lang="en-US" dirty="0"/>
              <a:t>Where?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025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4842-E29F-4733-A54F-54269CEF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proposed solution?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A5EC1-3590-4B33-AD79-B0F0C388C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710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3C4B25-902D-4B3D-ACC2-FF82422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</a:rPr>
              <a:t>Proposed Solution – Go 3D/4D!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197B71-41A9-4EB8-AC85-0A7CD907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CA" dirty="0">
                <a:latin typeface="Liberation Sans"/>
              </a:rPr>
              <a:t>Article = Image + reference to animation</a:t>
            </a:r>
          </a:p>
          <a:p>
            <a:pPr lvl="0"/>
            <a:endParaRPr lang="en-CA" dirty="0">
              <a:latin typeface="Liberation Sans"/>
            </a:endParaRPr>
          </a:p>
          <a:p>
            <a:pPr lvl="0"/>
            <a:r>
              <a:rPr lang="en-CA" b="1" dirty="0">
                <a:latin typeface="Liberation Sans"/>
              </a:rPr>
              <a:t>Image Features</a:t>
            </a:r>
            <a:r>
              <a:rPr lang="en-CA" dirty="0">
                <a:latin typeface="Liberation Sans"/>
              </a:rPr>
              <a:t>:</a:t>
            </a:r>
          </a:p>
          <a:p>
            <a:pPr lvl="1"/>
            <a:r>
              <a:rPr lang="en-CA" sz="2800" dirty="0">
                <a:latin typeface="Liberation Sans"/>
              </a:rPr>
              <a:t>Opacity</a:t>
            </a:r>
          </a:p>
          <a:p>
            <a:pPr lvl="0"/>
            <a:r>
              <a:rPr lang="en-CA" i="1" dirty="0">
                <a:latin typeface="Liberation Sans"/>
              </a:rPr>
              <a:t>Animated Features</a:t>
            </a:r>
            <a:r>
              <a:rPr lang="en-CA" dirty="0">
                <a:latin typeface="Liberation Sans"/>
              </a:rPr>
              <a:t>:</a:t>
            </a:r>
          </a:p>
          <a:p>
            <a:pPr lvl="1"/>
            <a:r>
              <a:rPr lang="en-CA" sz="2800" dirty="0">
                <a:latin typeface="Liberation Sans"/>
              </a:rPr>
              <a:t>Motion</a:t>
            </a:r>
          </a:p>
          <a:p>
            <a:pPr lvl="1"/>
            <a:r>
              <a:rPr lang="en-CA" sz="2800" dirty="0">
                <a:latin typeface="Liberation Sans"/>
              </a:rPr>
              <a:t>Confidence Intervals</a:t>
            </a:r>
          </a:p>
          <a:p>
            <a:pPr lvl="1"/>
            <a:r>
              <a:rPr lang="en-CA" sz="2800" dirty="0">
                <a:latin typeface="Liberation Sans"/>
              </a:rPr>
              <a:t>Exploding Diagram</a:t>
            </a:r>
          </a:p>
          <a:p>
            <a:pPr lvl="0"/>
            <a:endParaRPr lang="en-CA" dirty="0">
              <a:latin typeface="Liberation Sans"/>
            </a:endParaRPr>
          </a:p>
          <a:p>
            <a:endParaRPr lang="en-CA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68549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CB52-AEA2-40AE-A8EA-800B3238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  <a:br>
              <a:rPr lang="en-US" dirty="0"/>
            </a:br>
            <a:endParaRPr lang="en-CA" dirty="0"/>
          </a:p>
        </p:txBody>
      </p:sp>
      <p:pic>
        <p:nvPicPr>
          <p:cNvPr id="5" name="Content Placeholder 4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74196D9D-F572-46F1-93A1-D265DAE72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28"/>
            <a:ext cx="2661313" cy="2600339"/>
          </a:xfrm>
        </p:spPr>
      </p:pic>
      <p:pic>
        <p:nvPicPr>
          <p:cNvPr id="7" name="Picture 6" descr="A close-up of a brain&#10;&#10;Description automatically generated with medium confidence">
            <a:extLst>
              <a:ext uri="{FF2B5EF4-FFF2-40B4-BE49-F238E27FC236}">
                <a16:creationId xmlns:a16="http://schemas.microsoft.com/office/drawing/2014/main" id="{41EAF404-62BE-4110-BEF9-7B7758F8E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2" y="1677704"/>
            <a:ext cx="2661313" cy="2600339"/>
          </a:xfrm>
          <a:prstGeom prst="rect">
            <a:avLst/>
          </a:prstGeom>
        </p:spPr>
      </p:pic>
      <p:pic>
        <p:nvPicPr>
          <p:cNvPr id="9" name="Picture 8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018EFAFA-6D57-41A0-AC82-696D1EF42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12" y="4271929"/>
            <a:ext cx="2661313" cy="2600339"/>
          </a:xfrm>
          <a:prstGeom prst="rect">
            <a:avLst/>
          </a:prstGeom>
        </p:spPr>
      </p:pic>
      <p:pic>
        <p:nvPicPr>
          <p:cNvPr id="11" name="Picture 10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C84D5F4F-F894-48E6-BD54-6AC54C67F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73967"/>
            <a:ext cx="2661313" cy="2600339"/>
          </a:xfrm>
          <a:prstGeom prst="rect">
            <a:avLst/>
          </a:prstGeom>
        </p:spPr>
      </p:pic>
      <p:pic>
        <p:nvPicPr>
          <p:cNvPr id="13" name="Picture 12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FAD28C99-6C80-4582-836D-D9B6870D7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51" y="1681139"/>
            <a:ext cx="2661313" cy="260034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9B1D1A6B-8A41-4CF6-ADC5-DF527E066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38" y="1688704"/>
            <a:ext cx="2661313" cy="260034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486629A7-2D16-4B5A-AB92-B784C634E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38" y="4276218"/>
            <a:ext cx="2661313" cy="2600339"/>
          </a:xfrm>
          <a:prstGeom prst="rect">
            <a:avLst/>
          </a:prstGeom>
        </p:spPr>
      </p:pic>
      <p:pic>
        <p:nvPicPr>
          <p:cNvPr id="19" name="Picture 18" descr="A close-up of a brain&#10;&#10;Description automatically generated with low confidence">
            <a:extLst>
              <a:ext uri="{FF2B5EF4-FFF2-40B4-BE49-F238E27FC236}">
                <a16:creationId xmlns:a16="http://schemas.microsoft.com/office/drawing/2014/main" id="{BA3F7B69-E58E-43C2-B1EB-CFA944099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51" y="4271929"/>
            <a:ext cx="2661313" cy="2600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C069D2-C28A-479F-B3E1-9181709723BD}"/>
              </a:ext>
            </a:extLst>
          </p:cNvPr>
          <p:cNvSpPr txBox="1"/>
          <p:nvPr/>
        </p:nvSpPr>
        <p:spPr>
          <a:xfrm>
            <a:off x="7788613" y="1102468"/>
            <a:ext cx="415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using Mango software (Jack L. Lancaster and Michael J. Martinez)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3405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809</Words>
  <Application>Microsoft Office PowerPoint</Application>
  <PresentationFormat>Widescreen</PresentationFormat>
  <Paragraphs>86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Liberation Sans</vt:lpstr>
      <vt:lpstr>StarSymbol</vt:lpstr>
      <vt:lpstr>Office Theme</vt:lpstr>
      <vt:lpstr>Visualizing Brain Activity Where and How Much for Simple Contrasts</vt:lpstr>
      <vt:lpstr>Today’s Plan</vt:lpstr>
      <vt:lpstr>What is the problem?</vt:lpstr>
      <vt:lpstr>The Problem Shown - 1</vt:lpstr>
      <vt:lpstr>The Problem Shown - 2</vt:lpstr>
      <vt:lpstr>The Problem Written</vt:lpstr>
      <vt:lpstr>What is my proposed solution?</vt:lpstr>
      <vt:lpstr>Proposed Solution – Go 3D/4D!</vt:lpstr>
      <vt:lpstr>Static </vt:lpstr>
      <vt:lpstr>Animated</vt:lpstr>
      <vt:lpstr>Illustration: Variable Opacity and Motion</vt:lpstr>
      <vt:lpstr>Illustration: Confidence Intervals via Color</vt:lpstr>
      <vt:lpstr>Illustration: Exploded Diagrams</vt:lpstr>
      <vt:lpstr>Summary of Proposed Innovations</vt:lpstr>
      <vt:lpstr>How can we benchmark my proposed solution?</vt:lpstr>
      <vt:lpstr>Experimental Comparison</vt:lpstr>
      <vt:lpstr>Conclusion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Brain Activity When, Where and How Much for Simple Contrasts</dc:title>
  <dc:creator>Michael Truong</dc:creator>
  <cp:lastModifiedBy>Michael L Friendly</cp:lastModifiedBy>
  <cp:revision>20</cp:revision>
  <dcterms:created xsi:type="dcterms:W3CDTF">2021-06-16T01:18:32Z</dcterms:created>
  <dcterms:modified xsi:type="dcterms:W3CDTF">2021-10-17T19:44:10Z</dcterms:modified>
</cp:coreProperties>
</file>